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2"/>
    <p:sldId id="1018" r:id="rId3"/>
    <p:sldId id="1020" r:id="rId4"/>
    <p:sldId id="1019" r:id="rId5"/>
    <p:sldId id="1070" r:id="rId6"/>
    <p:sldId id="1075" r:id="rId7"/>
    <p:sldId id="1021" r:id="rId8"/>
    <p:sldId id="1022" r:id="rId9"/>
    <p:sldId id="1069" r:id="rId10"/>
    <p:sldId id="1037" r:id="rId11"/>
    <p:sldId id="1039" r:id="rId12"/>
    <p:sldId id="1040" r:id="rId13"/>
    <p:sldId id="1043" r:id="rId14"/>
    <p:sldId id="1052" r:id="rId15"/>
    <p:sldId id="1071" r:id="rId16"/>
    <p:sldId id="1066" r:id="rId17"/>
    <p:sldId id="1072" r:id="rId18"/>
    <p:sldId id="1067" r:id="rId19"/>
    <p:sldId id="1062" r:id="rId20"/>
    <p:sldId id="1063" r:id="rId21"/>
    <p:sldId id="1073" r:id="rId22"/>
    <p:sldId id="1068"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高中化学 选择性必修</a:t>
            </a:r>
            <a:r>
              <a:rPr lang="en-US" altLang="zh-CN" sz="2000" dirty="0">
                <a:solidFill>
                  <a:prstClr val="black"/>
                </a:solidFill>
                <a:latin typeface="楷体" panose="02010609060101010101" pitchFamily="49" charset="-122"/>
                <a:ea typeface="楷体" panose="02010609060101010101" pitchFamily="49" charset="-122"/>
              </a:rPr>
              <a:t>1 </a:t>
            </a:r>
            <a:r>
              <a:rPr lang="zh-CN" altLang="en-US" sz="2000" dirty="0">
                <a:solidFill>
                  <a:prstClr val="black"/>
                </a:solidFill>
                <a:latin typeface="楷体" panose="02010609060101010101" pitchFamily="49" charset="-122"/>
                <a:ea typeface="楷体" panose="02010609060101010101" pitchFamily="49" charset="-122"/>
              </a:rPr>
              <a:t>化学反应原理 </a:t>
            </a:r>
            <a:r>
              <a:rPr lang="en-US" altLang="zh-CN" sz="2000" dirty="0" err="1">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9.png"/><Relationship Id="rId1"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a:t>
            </a:r>
            <a:r>
              <a:rPr lang="zh-CN" altLang="en-US" sz="54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化学反应与电能</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第三节　金属的腐蚀与防护</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535C9A0-9AB8-E76D-777A-1D487B9E8F32}"/>
              </a:ext>
            </a:extLst>
          </p:cNvPr>
          <p:cNvSpPr>
            <a:spLocks noGrp="1"/>
          </p:cNvSpPr>
          <p:nvPr>
            <p:ph idx="1"/>
          </p:nvPr>
        </p:nvSpPr>
        <p:spPr>
          <a:xfrm>
            <a:off x="360854" y="1455906"/>
            <a:ext cx="11485848" cy="4755148"/>
          </a:xfrm>
        </p:spPr>
        <p:txBody>
          <a:bodyPr/>
          <a:lstStyle/>
          <a:p>
            <a:pPr hangingPunct="0">
              <a:spcAft>
                <a:spcPts val="0"/>
              </a:spcAft>
            </a:pPr>
            <a:r>
              <a:rPr lang="en-US" altLang="zh-CN" sz="22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判断金属腐蚀快慢的规律</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对同一电解质溶液来说，腐蚀速率的快慢</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电解池原理引起的腐蚀</a:t>
            </a:r>
            <a:r>
              <a:rPr lang="zh-CN" altLang="zh-CN" sz="2200" b="1">
                <a:solidFill>
                  <a:srgbClr val="000000"/>
                </a:solidFill>
                <a:highlight>
                  <a:srgbClr val="FFFF00"/>
                </a:highlight>
                <a:ea typeface="宋体" panose="02010600030101010101" pitchFamily="2" charset="-122"/>
                <a:cs typeface="Times New Roman" panose="02020603050405020304" pitchFamily="18" charset="0"/>
              </a:rPr>
              <a:t>＞</a:t>
            </a:r>
            <a:r>
              <a:rPr lang="zh-CN" altLang="zh-CN" sz="22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原电池原理引起的腐蚀</a:t>
            </a:r>
            <a:r>
              <a:rPr lang="zh-CN" altLang="zh-CN" sz="2200" b="1">
                <a:solidFill>
                  <a:srgbClr val="000000"/>
                </a:solidFill>
                <a:highlight>
                  <a:srgbClr val="FFFF00"/>
                </a:highlight>
                <a:ea typeface="宋体" panose="02010600030101010101" pitchFamily="2" charset="-122"/>
                <a:cs typeface="Times New Roman" panose="02020603050405020304" pitchFamily="18" charset="0"/>
              </a:rPr>
              <a:t>＞</a:t>
            </a:r>
            <a:r>
              <a:rPr lang="zh-CN" altLang="zh-CN" sz="22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化学腐蚀</a:t>
            </a:r>
            <a:r>
              <a:rPr lang="zh-CN" altLang="zh-CN" sz="2200" b="1">
                <a:solidFill>
                  <a:srgbClr val="000000"/>
                </a:solidFill>
                <a:highlight>
                  <a:srgbClr val="FFFF00"/>
                </a:highlight>
                <a:ea typeface="宋体" panose="02010600030101010101" pitchFamily="2" charset="-122"/>
                <a:cs typeface="Times New Roman" panose="02020603050405020304" pitchFamily="18" charset="0"/>
              </a:rPr>
              <a:t>＞</a:t>
            </a:r>
            <a:r>
              <a:rPr lang="zh-CN" altLang="zh-CN" sz="22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有防腐措施的腐蚀</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对同一金属来说，在不同溶液中腐蚀速率的快慢：强电解质溶液中＞弱电解质溶液中＞非电解质溶液中。</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原电池原理引起的腐蚀中，活动性不同的两种金属，活动性差别越大，腐蚀速率越快。</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对同一种电解质溶液来说，电解质浓度越大，金属腐蚀越快。</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纯铁和生铁分别与等浓度的盐酸反应，生铁反应更快，因为生铁中的铁和碳在盐酸中构成了原电池，加快了反应速率。</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120959" y="829238"/>
            <a:ext cx="5948493" cy="566849"/>
          </a:xfrm>
          <a:prstGeom prst="rect">
            <a:avLst/>
          </a:prstGeom>
        </p:spPr>
      </p:pic>
      <p:pic>
        <p:nvPicPr>
          <p:cNvPr id="5" name="要点1.EPS" descr="id:2147491247;FounderCES"/>
          <p:cNvPicPr/>
          <p:nvPr/>
        </p:nvPicPr>
        <p:blipFill>
          <a:blip r:embed="rId3"/>
          <a:stretch>
            <a:fillRect/>
          </a:stretch>
        </p:blipFill>
        <p:spPr>
          <a:xfrm>
            <a:off x="395358" y="1599590"/>
            <a:ext cx="909816" cy="319714"/>
          </a:xfrm>
          <a:prstGeom prst="rect">
            <a:avLst/>
          </a:prstGeom>
        </p:spPr>
      </p:pic>
    </p:spTree>
    <p:extLst>
      <p:ext uri="{BB962C8B-B14F-4D97-AF65-F5344CB8AC3E}">
        <p14:creationId xmlns:p14="http://schemas.microsoft.com/office/powerpoint/2010/main" val="1203335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11EC537E-B762-E648-537D-74C8031B80B6}"/>
                  </a:ext>
                </a:extLst>
              </p:cNvPr>
              <p:cNvSpPr>
                <a:spLocks noGrp="1"/>
              </p:cNvSpPr>
              <p:nvPr>
                <p:ph idx="1"/>
              </p:nvPr>
            </p:nvSpPr>
            <p:spPr>
              <a:xfrm>
                <a:off x="360854" y="746120"/>
                <a:ext cx="11485848" cy="5195205"/>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山东青岛高二期中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将缠有铜丝和锌皮的铁钉放入图中表面皿，一段时间后，下列说法错误的是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图甲中铜丝上的电极反应为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图甲中会出现蓝色和红色两种颜色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图乙中的锌皮保护铁钉未发生腐蚀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为牺牲阳极法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图甲和图乙均发生吸氧腐蚀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a:extLst>
                  <a:ext uri="{FF2B5EF4-FFF2-40B4-BE49-F238E27FC236}">
                    <a16:creationId xmlns:a16="http://schemas.microsoft.com/office/drawing/2014/main" id="{11EC537E-B762-E648-537D-74C8031B80B6}"/>
                  </a:ext>
                </a:extLst>
              </p:cNvPr>
              <p:cNvSpPr>
                <a:spLocks noGrp="1" noRot="1" noChangeAspect="1" noMove="1" noResize="1" noEditPoints="1" noAdjustHandles="1" noChangeArrowheads="1" noChangeShapeType="1" noTextEdit="1"/>
              </p:cNvSpPr>
              <p:nvPr>
                <p:ph idx="1"/>
              </p:nvPr>
            </p:nvSpPr>
            <p:spPr>
              <a:xfrm>
                <a:off x="360854" y="746120"/>
                <a:ext cx="11485848" cy="5195205"/>
              </a:xfrm>
              <a:blipFill>
                <a:blip r:embed="rId2"/>
                <a:stretch>
                  <a:fillRect l="-796" r="-849" b="-469"/>
                </a:stretch>
              </a:blipFill>
            </p:spPr>
            <p:txBody>
              <a:bodyPr/>
              <a:lstStyle/>
              <a:p>
                <a:r>
                  <a:rPr lang="zh-CN" altLang="en-US">
                    <a:noFill/>
                  </a:rPr>
                  <a:t> </a:t>
                </a:r>
              </a:p>
            </p:txBody>
          </p:sp>
        </mc:Fallback>
      </mc:AlternateContent>
      <p:pic>
        <p:nvPicPr>
          <p:cNvPr id="2" name="图片 1"/>
          <p:cNvPicPr>
            <a:picLocks noChangeAspect="1"/>
          </p:cNvPicPr>
          <p:nvPr/>
        </p:nvPicPr>
        <p:blipFill>
          <a:blip r:embed="rId3"/>
          <a:stretch>
            <a:fillRect/>
          </a:stretch>
        </p:blipFill>
        <p:spPr>
          <a:xfrm>
            <a:off x="360854" y="5918157"/>
            <a:ext cx="1046020" cy="423292"/>
          </a:xfrm>
          <a:prstGeom prst="rect">
            <a:avLst/>
          </a:prstGeom>
        </p:spPr>
      </p:pic>
      <p:pic>
        <p:nvPicPr>
          <p:cNvPr id="6" name="24典例.EPS" descr="id:2147496063;FounderCES"/>
          <p:cNvPicPr/>
          <p:nvPr/>
        </p:nvPicPr>
        <p:blipFill>
          <a:blip r:embed="rId4"/>
          <a:stretch>
            <a:fillRect/>
          </a:stretch>
        </p:blipFill>
        <p:spPr>
          <a:xfrm>
            <a:off x="385650" y="900094"/>
            <a:ext cx="876394" cy="351916"/>
          </a:xfrm>
          <a:prstGeom prst="rect">
            <a:avLst/>
          </a:prstGeom>
        </p:spPr>
      </p:pic>
      <p:pic>
        <p:nvPicPr>
          <p:cNvPr id="8" name="wht73.jpg" descr="id:2147496070;FounderCES"/>
          <p:cNvPicPr/>
          <p:nvPr/>
        </p:nvPicPr>
        <p:blipFill>
          <a:blip r:embed="rId5"/>
          <a:stretch>
            <a:fillRect/>
          </a:stretch>
        </p:blipFill>
        <p:spPr>
          <a:xfrm>
            <a:off x="3358902" y="1991242"/>
            <a:ext cx="5810882" cy="1509766"/>
          </a:xfrm>
          <a:prstGeom prst="rect">
            <a:avLst/>
          </a:prstGeom>
        </p:spPr>
      </p:pic>
      <p:sp>
        <p:nvSpPr>
          <p:cNvPr id="4" name="矩形 3"/>
          <p:cNvSpPr/>
          <p:nvPr/>
        </p:nvSpPr>
        <p:spPr>
          <a:xfrm>
            <a:off x="1372370" y="5913481"/>
            <a:ext cx="407484" cy="461665"/>
          </a:xfrm>
          <a:prstGeom prst="rect">
            <a:avLst/>
          </a:prstGeom>
        </p:spPr>
        <p:txBody>
          <a:bodyPr wrap="none">
            <a:spAutoFit/>
          </a:bodyPr>
          <a:lstStyle/>
          <a:p>
            <a:r>
              <a:rPr lang="en-US" altLang="zh-CN" sz="2400">
                <a:solidFill>
                  <a:srgbClr val="000000"/>
                </a:solidFill>
              </a:rPr>
              <a:t>C</a:t>
            </a:r>
            <a:endParaRPr lang="zh-CN" altLang="en-US"/>
          </a:p>
        </p:txBody>
      </p:sp>
    </p:spTree>
    <p:extLst>
      <p:ext uri="{BB962C8B-B14F-4D97-AF65-F5344CB8AC3E}">
        <p14:creationId xmlns:p14="http://schemas.microsoft.com/office/powerpoint/2010/main" val="1269656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865590"/>
            <a:ext cx="999732" cy="409339"/>
          </a:xfrm>
          <a:prstGeom prst="rect">
            <a:avLst/>
          </a:prstGeom>
        </p:spPr>
      </p:pic>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232A54A2-1C88-D098-99DC-6A60598C4928}"/>
                  </a:ext>
                </a:extLst>
              </p:cNvPr>
              <p:cNvSpPr>
                <a:spLocks noGrp="1"/>
              </p:cNvSpPr>
              <p:nvPr>
                <p:ph idx="1"/>
              </p:nvPr>
            </p:nvSpPr>
            <p:spPr>
              <a:xfrm>
                <a:off x="360854" y="746120"/>
                <a:ext cx="11485848" cy="3533403"/>
              </a:xfrm>
            </p:spPr>
            <p:txBody>
              <a:bodyPr/>
              <a:lstStyle/>
              <a:p>
                <a:pPr algn="dist" hangingPunct="0">
                  <a:spcAft>
                    <a:spcPts val="0"/>
                  </a:spcAf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图甲中形成原电池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其中铁为负极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铜为正极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图乙中形成原电池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其中锌作负极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铁作正极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据此解答。图甲中铜丝上的电极反应为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图甲中铁放电生成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生成蓝色沉淀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放电生成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遇酚酞变红色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所以图甲中会出现蓝色和红色两种颜色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由分析可知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图乙中发生腐蚀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铁为正极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锌为负极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是牺牲阳极法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图甲和图乙均发生吸氧腐蚀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图甲中铁被腐蚀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图乙中锌被腐蚀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a:extLst>
                  <a:ext uri="{FF2B5EF4-FFF2-40B4-BE49-F238E27FC236}">
                    <a16:creationId xmlns:a16="http://schemas.microsoft.com/office/drawing/2014/main" id="{232A54A2-1C88-D098-99DC-6A60598C4928}"/>
                  </a:ext>
                </a:extLst>
              </p:cNvPr>
              <p:cNvSpPr>
                <a:spLocks noGrp="1" noRot="1" noChangeAspect="1" noMove="1" noResize="1" noEditPoints="1" noAdjustHandles="1" noChangeArrowheads="1" noChangeShapeType="1" noTextEdit="1"/>
              </p:cNvSpPr>
              <p:nvPr>
                <p:ph idx="1"/>
              </p:nvPr>
            </p:nvSpPr>
            <p:spPr>
              <a:xfrm>
                <a:off x="360854" y="746120"/>
                <a:ext cx="11485848" cy="3533403"/>
              </a:xfrm>
              <a:blipFill>
                <a:blip r:embed="rId3"/>
                <a:stretch>
                  <a:fillRect l="-796" r="-849" b="-1207"/>
                </a:stretch>
              </a:blipFill>
            </p:spPr>
            <p:txBody>
              <a:bodyPr/>
              <a:lstStyle/>
              <a:p>
                <a:r>
                  <a:rPr lang="zh-CN" altLang="en-US">
                    <a:noFill/>
                  </a:rPr>
                  <a:t> </a:t>
                </a:r>
              </a:p>
            </p:txBody>
          </p:sp>
        </mc:Fallback>
      </mc:AlternateContent>
      <p:pic>
        <p:nvPicPr>
          <p:cNvPr id="4" name="wht73.jpg" descr="id:2147496070;FounderCES"/>
          <p:cNvPicPr/>
          <p:nvPr/>
        </p:nvPicPr>
        <p:blipFill>
          <a:blip r:embed="rId4"/>
          <a:stretch>
            <a:fillRect/>
          </a:stretch>
        </p:blipFill>
        <p:spPr>
          <a:xfrm>
            <a:off x="3286894" y="4581128"/>
            <a:ext cx="5810882" cy="1509766"/>
          </a:xfrm>
          <a:prstGeom prst="rect">
            <a:avLst/>
          </a:prstGeom>
        </p:spPr>
      </p:pic>
    </p:spTree>
    <p:extLst>
      <p:ext uri="{BB962C8B-B14F-4D97-AF65-F5344CB8AC3E}">
        <p14:creationId xmlns:p14="http://schemas.microsoft.com/office/powerpoint/2010/main" val="4197326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51554" y="855296"/>
            <a:ext cx="11495147" cy="2721899"/>
          </a:xfrm>
          <a:prstGeom prst="rect">
            <a:avLst/>
          </a:prstGeom>
        </p:spPr>
      </p:pic>
      <p:sp>
        <p:nvSpPr>
          <p:cNvPr id="3" name="内容占位符 2">
            <a:extLst>
              <a:ext uri="{FF2B5EF4-FFF2-40B4-BE49-F238E27FC236}">
                <a16:creationId xmlns:a16="http://schemas.microsoft.com/office/drawing/2014/main" id="{EFE945FF-86A2-6839-0692-151E0145AB9E}"/>
              </a:ext>
            </a:extLst>
          </p:cNvPr>
          <p:cNvSpPr>
            <a:spLocks noGrp="1"/>
          </p:cNvSpPr>
          <p:nvPr>
            <p:ph idx="1"/>
          </p:nvPr>
        </p:nvSpPr>
        <p:spPr>
          <a:xfrm>
            <a:off x="360854" y="784956"/>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金属的电化学腐蚀中的易错点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析氢腐蚀和吸氧腐蚀取决于金属表面电解质溶液的酸碱性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实际情况中以吸氧腐蚀为主。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钢铁发生析氢腐蚀或吸氧腐蚀时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铁都作负极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失电子生成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而非</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一般情况下</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只有在金属活动性顺序中排在氢之前的金属才有可能发生析氢腐蚀。</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易错辨析.EPS" descr="id:2147496091;FounderCES"/>
          <p:cNvPicPr/>
          <p:nvPr/>
        </p:nvPicPr>
        <p:blipFill>
          <a:blip r:embed="rId3"/>
          <a:stretch>
            <a:fillRect/>
          </a:stretch>
        </p:blipFill>
        <p:spPr>
          <a:xfrm>
            <a:off x="406573" y="960476"/>
            <a:ext cx="1650365" cy="341926"/>
          </a:xfrm>
          <a:prstGeom prst="rect">
            <a:avLst/>
          </a:prstGeom>
        </p:spPr>
      </p:pic>
    </p:spTree>
    <p:extLst>
      <p:ext uri="{BB962C8B-B14F-4D97-AF65-F5344CB8AC3E}">
        <p14:creationId xmlns:p14="http://schemas.microsoft.com/office/powerpoint/2010/main" val="3830757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49D55E53-6039-1C58-460B-BF3265A9285D}"/>
              </a:ext>
            </a:extLst>
          </p:cNvPr>
          <p:cNvSpPr>
            <a:spLocks noGrp="1"/>
          </p:cNvSpPr>
          <p:nvPr>
            <p:ph idx="1"/>
          </p:nvPr>
        </p:nvSpPr>
        <p:spPr>
          <a:xfrm>
            <a:off x="360854" y="1600752"/>
            <a:ext cx="11485848" cy="1130246"/>
          </a:xfrm>
        </p:spPr>
        <p:txBody>
          <a:bodyPr/>
          <a:lstStyle/>
          <a:p>
            <a:pPr hangingPunct="0">
              <a:spcAft>
                <a:spcPts val="0"/>
              </a:spcAft>
            </a:pPr>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电化学装置中的离子交换膜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离子交换膜的功能、类型与作用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情境通.EPS" descr="id:2147492999;FounderCES">
            <a:extLst>
              <a:ext uri="{FF2B5EF4-FFF2-40B4-BE49-F238E27FC236}">
                <a16:creationId xmlns:a16="http://schemas.microsoft.com/office/drawing/2014/main" id="{D1473F20-1612-EB56-2BDB-70D336D4A83C}"/>
              </a:ext>
            </a:extLst>
          </p:cNvPr>
          <p:cNvPicPr>
            <a:picLocks noChangeAspect="1"/>
          </p:cNvPicPr>
          <p:nvPr/>
        </p:nvPicPr>
        <p:blipFill>
          <a:blip r:embed="rId2"/>
          <a:stretch>
            <a:fillRect/>
          </a:stretch>
        </p:blipFill>
        <p:spPr>
          <a:xfrm>
            <a:off x="3286894" y="864691"/>
            <a:ext cx="5616624" cy="569114"/>
          </a:xfrm>
          <a:prstGeom prst="rect">
            <a:avLst/>
          </a:prstGeom>
        </p:spPr>
      </p:pic>
      <p:pic>
        <p:nvPicPr>
          <p:cNvPr id="4" name="情境1.EPS" descr="id:2147493006;FounderCES">
            <a:extLst>
              <a:ext uri="{FF2B5EF4-FFF2-40B4-BE49-F238E27FC236}">
                <a16:creationId xmlns:a16="http://schemas.microsoft.com/office/drawing/2014/main" id="{C588C59F-4688-B291-EE26-E0F2CDA23D74}"/>
              </a:ext>
            </a:extLst>
          </p:cNvPr>
          <p:cNvPicPr>
            <a:picLocks noChangeAspect="1"/>
          </p:cNvPicPr>
          <p:nvPr/>
        </p:nvPicPr>
        <p:blipFill>
          <a:blip r:embed="rId3"/>
          <a:stretch>
            <a:fillRect/>
          </a:stretch>
        </p:blipFill>
        <p:spPr>
          <a:xfrm>
            <a:off x="359198" y="1779063"/>
            <a:ext cx="952500" cy="334537"/>
          </a:xfrm>
          <a:prstGeom prst="rect">
            <a:avLst/>
          </a:prstGeom>
        </p:spPr>
      </p:pic>
      <p:pic>
        <p:nvPicPr>
          <p:cNvPr id="5" name="kd542.jpg" descr="id:2147496112;FounderCES"/>
          <p:cNvPicPr/>
          <p:nvPr/>
        </p:nvPicPr>
        <p:blipFill>
          <a:blip r:embed="rId4"/>
          <a:stretch>
            <a:fillRect/>
          </a:stretch>
        </p:blipFill>
        <p:spPr>
          <a:xfrm>
            <a:off x="3790950" y="2904440"/>
            <a:ext cx="4838700" cy="3004820"/>
          </a:xfrm>
          <a:prstGeom prst="rect">
            <a:avLst/>
          </a:prstGeom>
        </p:spPr>
      </p:pic>
    </p:spTree>
    <p:extLst>
      <p:ext uri="{BB962C8B-B14F-4D97-AF65-F5344CB8AC3E}">
        <p14:creationId xmlns:p14="http://schemas.microsoft.com/office/powerpoint/2010/main" val="2461158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条件下离子定向移动方向的判断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d543.jpg" descr="id:2147496119;FounderCES"/>
          <p:cNvPicPr/>
          <p:nvPr/>
        </p:nvPicPr>
        <p:blipFill>
          <a:blip r:embed="rId2"/>
          <a:stretch>
            <a:fillRect/>
          </a:stretch>
        </p:blipFill>
        <p:spPr>
          <a:xfrm>
            <a:off x="3251040" y="1484784"/>
            <a:ext cx="5705475" cy="2381885"/>
          </a:xfrm>
          <a:prstGeom prst="rect">
            <a:avLst/>
          </a:prstGeom>
        </p:spPr>
      </p:pic>
    </p:spTree>
    <p:extLst>
      <p:ext uri="{BB962C8B-B14F-4D97-AF65-F5344CB8AC3E}">
        <p14:creationId xmlns:p14="http://schemas.microsoft.com/office/powerpoint/2010/main" val="37761239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00EB2-D788-69A1-B6D2-AE7FD7E99964}"/>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32BC1EA5-31CF-8A96-CD95-1AB7FB90EE45}"/>
                  </a:ext>
                </a:extLst>
              </p:cNvPr>
              <p:cNvSpPr>
                <a:spLocks noGrp="1"/>
              </p:cNvSpPr>
              <p:nvPr>
                <p:ph idx="1"/>
              </p:nvPr>
            </p:nvSpPr>
            <p:spPr>
              <a:xfrm>
                <a:off x="360854" y="746120"/>
                <a:ext cx="11485848" cy="4127477"/>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山东泰安新泰第一中学高二期中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科学家研制出一种低成本高能量密度的多硫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高锰液流电池，其工作原理如下图所示，两侧储罐溶液体积均为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放电时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电极经外电路流向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放电时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极的电极反应为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充电时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电极区经交换膜流向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充电时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浓度变化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交换膜交换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a:extLst>
                  <a:ext uri="{FF2B5EF4-FFF2-40B4-BE49-F238E27FC236}">
                    <a16:creationId xmlns:a16="http://schemas.microsoft.com/office/drawing/2014/main" id="{32BC1EA5-31CF-8A96-CD95-1AB7FB90EE45}"/>
                  </a:ext>
                </a:extLst>
              </p:cNvPr>
              <p:cNvSpPr>
                <a:spLocks noGrp="1" noRot="1" noChangeAspect="1" noMove="1" noResize="1" noEditPoints="1" noAdjustHandles="1" noChangeArrowheads="1" noChangeShapeType="1" noTextEdit="1"/>
              </p:cNvSpPr>
              <p:nvPr>
                <p:ph idx="1"/>
              </p:nvPr>
            </p:nvSpPr>
            <p:spPr>
              <a:xfrm>
                <a:off x="360854" y="746120"/>
                <a:ext cx="11485848" cy="4127477"/>
              </a:xfrm>
              <a:blipFill>
                <a:blip r:embed="rId2"/>
                <a:stretch>
                  <a:fillRect l="-796" r="-849" b="-886"/>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459ABC2F-3B81-41A8-0F4A-556E08FA715D}"/>
              </a:ext>
            </a:extLst>
          </p:cNvPr>
          <p:cNvPicPr>
            <a:picLocks noChangeAspect="1"/>
          </p:cNvPicPr>
          <p:nvPr/>
        </p:nvPicPr>
        <p:blipFill>
          <a:blip r:embed="rId3"/>
          <a:stretch>
            <a:fillRect/>
          </a:stretch>
        </p:blipFill>
        <p:spPr>
          <a:xfrm>
            <a:off x="446705" y="867745"/>
            <a:ext cx="1186153" cy="401015"/>
          </a:xfrm>
          <a:prstGeom prst="rect">
            <a:avLst/>
          </a:prstGeom>
        </p:spPr>
      </p:pic>
      <p:pic>
        <p:nvPicPr>
          <p:cNvPr id="2" name="图片 1">
            <a:extLst>
              <a:ext uri="{FF2B5EF4-FFF2-40B4-BE49-F238E27FC236}">
                <a16:creationId xmlns:a16="http://schemas.microsoft.com/office/drawing/2014/main" id="{B4B55768-02C8-1379-5895-54648714773D}"/>
              </a:ext>
            </a:extLst>
          </p:cNvPr>
          <p:cNvPicPr>
            <a:picLocks noChangeAspect="1"/>
          </p:cNvPicPr>
          <p:nvPr/>
        </p:nvPicPr>
        <p:blipFill>
          <a:blip r:embed="rId4"/>
          <a:stretch>
            <a:fillRect/>
          </a:stretch>
        </p:blipFill>
        <p:spPr>
          <a:xfrm>
            <a:off x="403575" y="4858357"/>
            <a:ext cx="1046020" cy="423292"/>
          </a:xfrm>
          <a:prstGeom prst="rect">
            <a:avLst/>
          </a:prstGeom>
        </p:spPr>
      </p:pic>
      <p:pic>
        <p:nvPicPr>
          <p:cNvPr id="6" name="wht74.jpg" descr="id:2147496133;FounderCES"/>
          <p:cNvPicPr/>
          <p:nvPr/>
        </p:nvPicPr>
        <p:blipFill>
          <a:blip r:embed="rId5"/>
          <a:stretch>
            <a:fillRect/>
          </a:stretch>
        </p:blipFill>
        <p:spPr>
          <a:xfrm>
            <a:off x="7215274" y="2060848"/>
            <a:ext cx="4608512" cy="2194792"/>
          </a:xfrm>
          <a:prstGeom prst="rect">
            <a:avLst/>
          </a:prstGeom>
        </p:spPr>
      </p:pic>
      <p:sp>
        <p:nvSpPr>
          <p:cNvPr id="4" name="矩形 3"/>
          <p:cNvSpPr/>
          <p:nvPr/>
        </p:nvSpPr>
        <p:spPr>
          <a:xfrm>
            <a:off x="1414417" y="4847796"/>
            <a:ext cx="389850" cy="461665"/>
          </a:xfrm>
          <a:prstGeom prst="rect">
            <a:avLst/>
          </a:prstGeom>
        </p:spPr>
        <p:txBody>
          <a:bodyPr wrap="none">
            <a:spAutoFit/>
          </a:bodyPr>
          <a:lstStyle/>
          <a:p>
            <a:r>
              <a:rPr lang="en-US" altLang="zh-CN" sz="2400">
                <a:solidFill>
                  <a:srgbClr val="000000"/>
                </a:solidFill>
              </a:rPr>
              <a:t>B</a:t>
            </a:r>
            <a:endParaRPr lang="zh-CN" altLang="en-US"/>
          </a:p>
        </p:txBody>
      </p:sp>
    </p:spTree>
    <p:extLst>
      <p:ext uri="{BB962C8B-B14F-4D97-AF65-F5344CB8AC3E}">
        <p14:creationId xmlns:p14="http://schemas.microsoft.com/office/powerpoint/2010/main" val="295512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20688"/>
                <a:ext cx="11485848" cy="4314386"/>
              </a:xfrm>
            </p:spPr>
            <p:txBody>
              <a:bodyPr/>
              <a:lstStyle/>
              <a:p>
                <a:pPr algn="dist" hangingPunct="0">
                  <a:spcAft>
                    <a:spcPts val="0"/>
                  </a:spcAf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放电时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失电子生成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为负极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得电子生成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电流从电极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经外电路流向电极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放电时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为负极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电极反应为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充电时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为阴极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为阳极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电解质溶液中的阳离子从阳极向阴极移动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从电极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区向电极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充电时</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阳极反应为</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14:m>
                  <m:oMath xmlns:m="http://schemas.openxmlformats.org/officeDocument/2006/math">
                    <m:sSubSup>
                      <m:sSub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14:m>
                  <m:oMath xmlns:m="http://schemas.openxmlformats.org/officeDocument/2006/math">
                    <m:sSubSup>
                      <m:sSub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14:m>
                  <m:oMath xmlns:m="http://schemas.openxmlformats.org/officeDocument/2006/math">
                    <m:sSubSup>
                      <m:sSub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浓度变化</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转移电子的物质的量为</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交换膜交换</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620688"/>
                <a:ext cx="11485848" cy="4314386"/>
              </a:xfrm>
              <a:blipFill>
                <a:blip r:embed="rId2"/>
                <a:stretch>
                  <a:fillRect l="-796" r="-849" b="-706"/>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73C6A32A-1E6F-6348-A23A-2D124685A78F}"/>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22940" y="773687"/>
            <a:ext cx="999732" cy="409339"/>
          </a:xfrm>
          <a:prstGeom prst="rect">
            <a:avLst/>
          </a:prstGeom>
        </p:spPr>
      </p:pic>
      <p:pic>
        <p:nvPicPr>
          <p:cNvPr id="4" name="wht74.jpg" descr="id:2147496133;FounderCES"/>
          <p:cNvPicPr/>
          <p:nvPr/>
        </p:nvPicPr>
        <p:blipFill>
          <a:blip r:embed="rId4"/>
          <a:stretch>
            <a:fillRect/>
          </a:stretch>
        </p:blipFill>
        <p:spPr>
          <a:xfrm>
            <a:off x="3358902" y="4383688"/>
            <a:ext cx="4608512" cy="2194792"/>
          </a:xfrm>
          <a:prstGeom prst="rect">
            <a:avLst/>
          </a:prstGeom>
        </p:spPr>
      </p:pic>
    </p:spTree>
    <p:extLst>
      <p:ext uri="{BB962C8B-B14F-4D97-AF65-F5344CB8AC3E}">
        <p14:creationId xmlns:p14="http://schemas.microsoft.com/office/powerpoint/2010/main" val="8850838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79C30F-573E-0A6D-D87B-00D347780ED6}"/>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D47FFE00-B12F-FD39-AA17-2CEEEE77CF53}"/>
              </a:ext>
            </a:extLst>
          </p:cNvPr>
          <p:cNvPicPr>
            <a:picLocks noChangeAspect="1"/>
          </p:cNvPicPr>
          <p:nvPr/>
        </p:nvPicPr>
        <p:blipFill>
          <a:blip r:embed="rId2"/>
          <a:stretch>
            <a:fillRect/>
          </a:stretch>
        </p:blipFill>
        <p:spPr>
          <a:xfrm>
            <a:off x="360854" y="1007130"/>
            <a:ext cx="11485848" cy="4128750"/>
          </a:xfrm>
          <a:prstGeom prst="rect">
            <a:avLst/>
          </a:prstGeom>
        </p:spPr>
      </p:pic>
      <p:sp>
        <p:nvSpPr>
          <p:cNvPr id="4" name="内容占位符 3">
            <a:extLst>
              <a:ext uri="{FF2B5EF4-FFF2-40B4-BE49-F238E27FC236}">
                <a16:creationId xmlns:a16="http://schemas.microsoft.com/office/drawing/2014/main" id="{B0C3C04D-5E8B-6B2F-641F-08297C123748}"/>
              </a:ext>
            </a:extLst>
          </p:cNvPr>
          <p:cNvSpPr>
            <a:spLocks noGrp="1"/>
          </p:cNvSpPr>
          <p:nvPr>
            <p:ph idx="1"/>
          </p:nvPr>
        </p:nvSpPr>
        <p:spPr>
          <a:xfrm>
            <a:off x="2387884" y="954850"/>
            <a:ext cx="9458818" cy="576248"/>
          </a:xfrm>
        </p:spPr>
        <p:txBody>
          <a:bodyPr/>
          <a:lstStyle/>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解答带离子交换膜电解池问题的思维模型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提分绝招.EPS" descr="id:2147493056;FounderCES">
            <a:extLst>
              <a:ext uri="{FF2B5EF4-FFF2-40B4-BE49-F238E27FC236}">
                <a16:creationId xmlns:a16="http://schemas.microsoft.com/office/drawing/2014/main" id="{AD4DD997-0C2F-A9BD-CD53-A257DAD2DD55}"/>
              </a:ext>
            </a:extLst>
          </p:cNvPr>
          <p:cNvPicPr>
            <a:picLocks noChangeAspect="1"/>
          </p:cNvPicPr>
          <p:nvPr/>
        </p:nvPicPr>
        <p:blipFill>
          <a:blip r:embed="rId3"/>
          <a:stretch>
            <a:fillRect/>
          </a:stretch>
        </p:blipFill>
        <p:spPr>
          <a:xfrm>
            <a:off x="406574" y="1043944"/>
            <a:ext cx="1935590" cy="440550"/>
          </a:xfrm>
          <a:prstGeom prst="rect">
            <a:avLst/>
          </a:prstGeom>
        </p:spPr>
      </p:pic>
      <p:pic>
        <p:nvPicPr>
          <p:cNvPr id="6" name="KD545.EPS" descr="id:2147496161;FounderCES"/>
          <p:cNvPicPr/>
          <p:nvPr/>
        </p:nvPicPr>
        <p:blipFill>
          <a:blip r:embed="rId4"/>
          <a:stretch>
            <a:fillRect/>
          </a:stretch>
        </p:blipFill>
        <p:spPr>
          <a:xfrm>
            <a:off x="3641565" y="1626609"/>
            <a:ext cx="4924425" cy="3413760"/>
          </a:xfrm>
          <a:prstGeom prst="rect">
            <a:avLst/>
          </a:prstGeom>
        </p:spPr>
      </p:pic>
    </p:spTree>
    <p:extLst>
      <p:ext uri="{BB962C8B-B14F-4D97-AF65-F5344CB8AC3E}">
        <p14:creationId xmlns:p14="http://schemas.microsoft.com/office/powerpoint/2010/main" val="19803131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694564B-2B8A-F189-AD5C-9862684E8FD4}"/>
              </a:ext>
            </a:extLst>
          </p:cNvPr>
          <p:cNvSpPr>
            <a:spLocks noGrp="1"/>
          </p:cNvSpPr>
          <p:nvPr>
            <p:ph idx="1"/>
          </p:nvPr>
        </p:nvSpPr>
        <p:spPr>
          <a:xfrm>
            <a:off x="360854" y="746120"/>
            <a:ext cx="11485848" cy="5334281"/>
          </a:xfrm>
        </p:spPr>
        <p:txBody>
          <a:bodyPr/>
          <a:lstStyle/>
          <a:p>
            <a:pPr hangingPunct="0">
              <a:spcAft>
                <a:spcPts val="0"/>
              </a:spcAft>
            </a:pPr>
            <a:r>
              <a:rPr lang="en-US" altLang="zh-CN" sz="23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电化学中多池装置及定量计算</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多池装置中电解池与原电池的辨析</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有外接电源时，各电池均为电解池。</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无外接电源，如燃料电池、铅酸蓄电池在电池中作电源，其他均为电解池。</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无外接电源，有活泼性不同的电极为原电池，活泼性相同或均为惰性电极的为电解池。</a:t>
            </a:r>
            <a:endPar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根据电极反应现象判断。</a:t>
            </a:r>
            <a:endPar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just" defTabSz="914400" rtl="0" eaLnBrk="1" fontAlgn="base" latinLnBrk="0" hangingPunct="0">
              <a:lnSpc>
                <a:spcPct val="150000"/>
              </a:lnSpc>
              <a:spcBef>
                <a:spcPts val="0"/>
              </a:spcBef>
              <a:spcAft>
                <a:spcPts val="0"/>
              </a:spcAft>
              <a:buClrTx/>
              <a:buSzTx/>
              <a:buFontTx/>
              <a:buNone/>
              <a:tabLst>
                <a:tab pos="5645150" algn="l"/>
                <a:tab pos="9862820" algn="l"/>
              </a:tabLst>
              <a:defRPr/>
            </a:pPr>
            <a:r>
              <a:rPr kumimoji="0" lang="en-US" altLang="zh-CN" sz="2300" b="1"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2</a:t>
            </a:r>
            <a:r>
              <a:rPr kumimoji="0" lang="en-US" altLang="zh-CN" sz="23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zh-CN" altLang="zh-CN" sz="2300" b="1" i="0" u="none" strike="noStrike" kern="1200" cap="none" spc="0" normalizeH="0" baseline="0" noProof="0">
                <a:ln>
                  <a:noFill/>
                </a:ln>
                <a:solidFill>
                  <a:srgbClr val="000000"/>
                </a:solidFill>
                <a:effectLst/>
                <a:uLnTx/>
                <a:uFillTx/>
                <a:latin typeface="Times New Roman" panose="02020603050405020304" pitchFamily="18" charset="0"/>
                <a:ea typeface="黑体" panose="02010609060101010101" pitchFamily="49" charset="-122"/>
                <a:cs typeface="Times New Roman" panose="02020603050405020304" pitchFamily="18" charset="0"/>
              </a:rPr>
              <a:t>多池串联装置中计算的原则</a:t>
            </a:r>
            <a:endParaRPr kumimoji="0" lang="zh-CN" altLang="zh-CN" sz="23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just" defTabSz="914400" rtl="0" eaLnBrk="1" fontAlgn="base" latinLnBrk="0" hangingPunct="0">
              <a:lnSpc>
                <a:spcPct val="150000"/>
              </a:lnSpc>
              <a:spcBef>
                <a:spcPts val="0"/>
              </a:spcBef>
              <a:spcAft>
                <a:spcPts val="0"/>
              </a:spcAft>
              <a:buClrTx/>
              <a:buSzTx/>
              <a:buFontTx/>
              <a:buNone/>
              <a:tabLst>
                <a:tab pos="5645150" algn="l"/>
                <a:tab pos="9862820" algn="l"/>
              </a:tabLst>
              <a:defRPr/>
            </a:pPr>
            <a:r>
              <a:rPr kumimoji="0" lang="en-US" altLang="zh-CN" sz="23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300" b="1"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r>
              <a:rPr kumimoji="0" lang="en-US" altLang="zh-CN" sz="23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zh-CN" altLang="zh-CN" sz="2300" b="1"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阳极失去的电子数＝阴极得到的电子数。</a:t>
            </a:r>
            <a:endParaRPr kumimoji="0" lang="zh-CN" altLang="zh-CN" sz="23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just" defTabSz="914400" rtl="0" eaLnBrk="1" fontAlgn="base" latinLnBrk="0" hangingPunct="0">
              <a:lnSpc>
                <a:spcPct val="150000"/>
              </a:lnSpc>
              <a:spcBef>
                <a:spcPts val="0"/>
              </a:spcBef>
              <a:spcAft>
                <a:spcPts val="0"/>
              </a:spcAft>
              <a:buClrTx/>
              <a:buSzTx/>
              <a:buFontTx/>
              <a:buNone/>
              <a:tabLst>
                <a:tab pos="5645150" algn="l"/>
                <a:tab pos="9862820" algn="l"/>
              </a:tabLst>
              <a:defRPr/>
            </a:pPr>
            <a:r>
              <a:rPr kumimoji="0" lang="en-US" altLang="zh-CN" sz="23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300" b="1"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2</a:t>
            </a:r>
            <a:r>
              <a:rPr kumimoji="0" lang="en-US" altLang="zh-CN" sz="23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zh-CN" altLang="zh-CN" sz="2300" b="1"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串联电路中通过各电解池的电子总数相等。</a:t>
            </a:r>
            <a:endParaRPr kumimoji="0" lang="zh-CN" altLang="zh-CN" sz="23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just" defTabSz="914400" rtl="0" eaLnBrk="1" fontAlgn="base" latinLnBrk="0" hangingPunct="0">
              <a:lnSpc>
                <a:spcPct val="150000"/>
              </a:lnSpc>
              <a:spcBef>
                <a:spcPts val="0"/>
              </a:spcBef>
              <a:spcAft>
                <a:spcPts val="0"/>
              </a:spcAft>
              <a:buClrTx/>
              <a:buSzTx/>
              <a:buFontTx/>
              <a:buNone/>
              <a:tabLst>
                <a:tab pos="5645150" algn="l"/>
                <a:tab pos="9862820" algn="l"/>
              </a:tabLst>
              <a:defRPr/>
            </a:pPr>
            <a:r>
              <a:rPr kumimoji="0" lang="en-US" altLang="zh-CN" sz="23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300" b="1"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3</a:t>
            </a:r>
            <a:r>
              <a:rPr kumimoji="0" lang="en-US" altLang="zh-CN" sz="23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zh-CN" altLang="zh-CN" sz="2300" b="1"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电源输出的电子总数和电解池中转移的电子总数相等。</a:t>
            </a:r>
            <a:endParaRPr kumimoji="0" lang="zh-CN" altLang="zh-CN" sz="23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情境2.EPS" descr="id:2147493063;FounderCES">
            <a:extLst>
              <a:ext uri="{FF2B5EF4-FFF2-40B4-BE49-F238E27FC236}">
                <a16:creationId xmlns:a16="http://schemas.microsoft.com/office/drawing/2014/main" id="{FBC94314-B81B-C9C7-F013-1285C0ECEAE0}"/>
              </a:ext>
            </a:extLst>
          </p:cNvPr>
          <p:cNvPicPr>
            <a:picLocks noChangeAspect="1"/>
          </p:cNvPicPr>
          <p:nvPr/>
        </p:nvPicPr>
        <p:blipFill>
          <a:blip r:embed="rId2"/>
          <a:stretch>
            <a:fillRect/>
          </a:stretch>
        </p:blipFill>
        <p:spPr>
          <a:xfrm>
            <a:off x="360854" y="910808"/>
            <a:ext cx="952500" cy="334537"/>
          </a:xfrm>
          <a:prstGeom prst="rect">
            <a:avLst/>
          </a:prstGeom>
        </p:spPr>
      </p:pic>
    </p:spTree>
    <p:extLst>
      <p:ext uri="{BB962C8B-B14F-4D97-AF65-F5344CB8AC3E}">
        <p14:creationId xmlns:p14="http://schemas.microsoft.com/office/powerpoint/2010/main" val="119605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a:extLst>
              <a:ext uri="{FF2B5EF4-FFF2-40B4-BE49-F238E27FC236}">
                <a16:creationId xmlns:a16="http://schemas.microsoft.com/office/drawing/2014/main" id="{5BA2A7D0-A62B-9649-94A8-32B442D8A377}"/>
              </a:ext>
            </a:extLst>
          </p:cNvPr>
          <p:cNvSpPr>
            <a:spLocks noGrp="1"/>
          </p:cNvSpPr>
          <p:nvPr>
            <p:ph idx="1"/>
          </p:nvPr>
        </p:nvSpPr>
        <p:spPr>
          <a:xfrm>
            <a:off x="360854" y="1340768"/>
            <a:ext cx="11485848" cy="4454233"/>
          </a:xfrm>
        </p:spPr>
        <p:txBody>
          <a:bodyPr/>
          <a:lstStyle/>
          <a:p>
            <a:pPr hangingPunct="0">
              <a:spcAft>
                <a:spcPts val="0"/>
              </a:spcAft>
            </a:pPr>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金属的腐蚀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金属的腐蚀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概念：金属或合金与周围的气体或液体发生氧化还原反应而引起损耗的现象。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金属腐蚀可分为两类：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化学腐蚀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：金属与其表面接触的一些物质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直接反应而引起的腐蚀。温度对化学腐蚀的影响很大。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电化学腐蚀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：当不纯的金属与电解质溶液接触时会发生</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原电池反应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，比较活泼的金属发生氧化反应而被腐蚀。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007434" y="837657"/>
            <a:ext cx="6192688" cy="575119"/>
          </a:xfrm>
          <a:prstGeom prst="rect">
            <a:avLst/>
          </a:prstGeom>
        </p:spPr>
      </p:pic>
      <p:pic>
        <p:nvPicPr>
          <p:cNvPr id="4" name="图片 3"/>
          <p:cNvPicPr>
            <a:picLocks noChangeAspect="1"/>
          </p:cNvPicPr>
          <p:nvPr/>
        </p:nvPicPr>
        <p:blipFill>
          <a:blip r:embed="rId3"/>
          <a:stretch>
            <a:fillRect/>
          </a:stretch>
        </p:blipFill>
        <p:spPr>
          <a:xfrm>
            <a:off x="360854" y="1468299"/>
            <a:ext cx="1536380" cy="461604"/>
          </a:xfrm>
          <a:prstGeom prst="rect">
            <a:avLst/>
          </a:prstGeom>
        </p:spPr>
      </p:pic>
    </p:spTree>
    <p:extLst>
      <p:ext uri="{BB962C8B-B14F-4D97-AF65-F5344CB8AC3E}">
        <p14:creationId xmlns:p14="http://schemas.microsoft.com/office/powerpoint/2010/main" val="41946595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76D4DC3C-E7A4-C281-1758-2BA0AF92F42F}"/>
                  </a:ext>
                </a:extLst>
              </p:cNvPr>
              <p:cNvSpPr>
                <a:spLocks noGrp="1"/>
              </p:cNvSpPr>
              <p:nvPr>
                <p:ph idx="1"/>
              </p:nvPr>
            </p:nvSpPr>
            <p:spPr>
              <a:xfrm>
                <a:off x="360854" y="659860"/>
                <a:ext cx="11485848" cy="5467522"/>
              </a:xfrm>
            </p:spPr>
            <p:txBody>
              <a:body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如图是一个化学过程的示意图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该装置的说法错误的是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endParaRPr lang="en-US" altLang="zh-CN" sz="1050" b="1">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pP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中甲池是原电池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乙池两电极附近滴加适量紫色石蕊溶液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附近变红的电极为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池中总反应的离子方程式为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电解</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乙池中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极的质量增加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5.40g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此时丙池某电极析出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1.60g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某金属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则丙中的某盐溶液可能是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a:extLst>
                  <a:ext uri="{FF2B5EF4-FFF2-40B4-BE49-F238E27FC236}">
                    <a16:creationId xmlns:a16="http://schemas.microsoft.com/office/drawing/2014/main" id="{76D4DC3C-E7A4-C281-1758-2BA0AF92F42F}"/>
                  </a:ext>
                </a:extLst>
              </p:cNvPr>
              <p:cNvSpPr>
                <a:spLocks noGrp="1" noRot="1" noChangeAspect="1" noMove="1" noResize="1" noEditPoints="1" noAdjustHandles="1" noChangeArrowheads="1" noChangeShapeType="1" noTextEdit="1"/>
              </p:cNvSpPr>
              <p:nvPr>
                <p:ph idx="1"/>
              </p:nvPr>
            </p:nvSpPr>
            <p:spPr>
              <a:xfrm>
                <a:off x="360854" y="659860"/>
                <a:ext cx="11485848" cy="5467522"/>
              </a:xfrm>
              <a:blipFill>
                <a:blip r:embed="rId2"/>
                <a:stretch>
                  <a:fillRect l="-796" r="-849" b="-446"/>
                </a:stretch>
              </a:blipFill>
            </p:spPr>
            <p:txBody>
              <a:bodyPr/>
              <a:lstStyle/>
              <a:p>
                <a:r>
                  <a:rPr lang="zh-CN" altLang="en-US">
                    <a:noFill/>
                  </a:rPr>
                  <a:t> </a:t>
                </a:r>
              </a:p>
            </p:txBody>
          </p:sp>
        </mc:Fallback>
      </mc:AlternateContent>
      <p:pic>
        <p:nvPicPr>
          <p:cNvPr id="3" name="24典例2.EPS" descr="id:2147492653;FounderCES">
            <a:extLst>
              <a:ext uri="{FF2B5EF4-FFF2-40B4-BE49-F238E27FC236}">
                <a16:creationId xmlns:a16="http://schemas.microsoft.com/office/drawing/2014/main" id="{30C4CD7C-3F68-160F-DE1C-80FDACECAC47}"/>
              </a:ext>
            </a:extLst>
          </p:cNvPr>
          <p:cNvPicPr>
            <a:picLocks noChangeAspect="1"/>
          </p:cNvPicPr>
          <p:nvPr/>
        </p:nvPicPr>
        <p:blipFill>
          <a:blip r:embed="rId3"/>
          <a:stretch>
            <a:fillRect/>
          </a:stretch>
        </p:blipFill>
        <p:spPr>
          <a:xfrm>
            <a:off x="387229" y="813668"/>
            <a:ext cx="1167995" cy="375767"/>
          </a:xfrm>
          <a:prstGeom prst="rect">
            <a:avLst/>
          </a:prstGeom>
        </p:spPr>
      </p:pic>
      <p:pic>
        <p:nvPicPr>
          <p:cNvPr id="5" name="图片 4">
            <a:extLst>
              <a:ext uri="{FF2B5EF4-FFF2-40B4-BE49-F238E27FC236}">
                <a16:creationId xmlns:a16="http://schemas.microsoft.com/office/drawing/2014/main" id="{C53126C1-B31E-5732-FCA4-DB75F1BC754F}"/>
              </a:ext>
            </a:extLst>
          </p:cNvPr>
          <p:cNvPicPr>
            <a:picLocks noChangeAspect="1"/>
          </p:cNvPicPr>
          <p:nvPr/>
        </p:nvPicPr>
        <p:blipFill>
          <a:blip r:embed="rId4"/>
          <a:stretch>
            <a:fillRect/>
          </a:stretch>
        </p:blipFill>
        <p:spPr>
          <a:xfrm>
            <a:off x="403575" y="6118807"/>
            <a:ext cx="1046020" cy="423292"/>
          </a:xfrm>
          <a:prstGeom prst="rect">
            <a:avLst/>
          </a:prstGeom>
        </p:spPr>
      </p:pic>
      <p:pic>
        <p:nvPicPr>
          <p:cNvPr id="13" name="cx396.jpg" descr="id:2147496182;FounderCES"/>
          <p:cNvPicPr/>
          <p:nvPr/>
        </p:nvPicPr>
        <p:blipFill>
          <a:blip r:embed="rId5">
            <a:clrChange>
              <a:clrFrom>
                <a:srgbClr val="FFFFFE"/>
              </a:clrFrom>
              <a:clrTo>
                <a:srgbClr val="FFFFFE">
                  <a:alpha val="0"/>
                </a:srgbClr>
              </a:clrTo>
            </a:clrChange>
          </a:blip>
          <a:stretch>
            <a:fillRect/>
          </a:stretch>
        </p:blipFill>
        <p:spPr>
          <a:xfrm>
            <a:off x="2854846" y="1326516"/>
            <a:ext cx="4996760" cy="2088232"/>
          </a:xfrm>
          <a:prstGeom prst="rect">
            <a:avLst/>
          </a:prstGeom>
        </p:spPr>
      </p:pic>
      <p:sp>
        <p:nvSpPr>
          <p:cNvPr id="11" name="矩形 10"/>
          <p:cNvSpPr/>
          <p:nvPr/>
        </p:nvSpPr>
        <p:spPr>
          <a:xfrm>
            <a:off x="1406465" y="5975158"/>
            <a:ext cx="389850"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64433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77112"/>
                <a:ext cx="11485848" cy="5960030"/>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甲池是碱性条件下的甲醇燃料电池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与原电池装置中通入</a:t>
                </a:r>
                <a:r>
                  <a:rPr lang="en-US" altLang="zh-CN" b="1" u="wavy"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u="wavy" baseline="-2500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p>
              <a:p>
                <a:pPr hangingPunct="0">
                  <a:spcAft>
                    <a:spcPts val="0"/>
                  </a:spcAft>
                </a:pPr>
                <a:r>
                  <a:rPr lang="zh-CN" altLang="zh-CN" b="1" u="wavy"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电极相连</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则作阳极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原电池</a:t>
                </a:r>
                <a:r>
                  <a:rPr lang="zh-CN" altLang="zh-CN" b="1" spc="-10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中通入</a:t>
                </a:r>
                <a:r>
                  <a:rPr lang="en-US" altLang="zh-CN" b="1" spc="-1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的一</a:t>
                </a:r>
                <a:r>
                  <a:rPr lang="zh-CN" altLang="zh-CN" b="1" spc="-10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极为</a:t>
                </a:r>
                <a:r>
                  <a:rPr lang="zh-CN" altLang="zh-CN" b="1" spc="-10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正极</a:t>
                </a:r>
                <a:r>
                  <a:rPr lang="zh-CN" altLang="zh-CN" b="1" spc="-1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与电源正极相连的为电解池的阳极</a:t>
                </a:r>
                <a:r>
                  <a:rPr lang="zh-CN" altLang="zh-CN" b="1" spc="-10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pc="-10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spcAft>
                    <a:spcPts val="0"/>
                  </a:spcAft>
                </a:pP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极则作阴极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电解过程的总反应为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4Ag</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p>
              <a:p>
                <a:pPr hangingPunct="0">
                  <a:lnSpc>
                    <a:spcPct val="130000"/>
                  </a:lnSpc>
                  <a:spcAft>
                    <a:spcPts val="0"/>
                  </a:spcAf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电解</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因此向乙池两电极附近滴加适量紫色石蕊溶液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附近变</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红的电极为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当乙池中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电极的质量增加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5.40g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此时转移</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𝟏𝟎𝟖</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当丙池中电极上析出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1.60g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金属铜时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正好转移</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𝟔𝟒</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则丙池中盐溶液可能是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677112"/>
                <a:ext cx="11485848" cy="5960030"/>
              </a:xfrm>
              <a:blipFill>
                <a:blip r:embed="rId2"/>
                <a:stretch>
                  <a:fillRect l="-796" r="-849"/>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FAB66E16-0A47-9555-ED37-69BC662412A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0854" y="795607"/>
            <a:ext cx="999732" cy="409339"/>
          </a:xfrm>
          <a:prstGeom prst="rect">
            <a:avLst/>
          </a:prstGeom>
        </p:spPr>
      </p:pic>
      <p:pic>
        <p:nvPicPr>
          <p:cNvPr id="6" name="箭头右下.eps" descr="id:2147496196;FounderCES"/>
          <p:cNvPicPr/>
          <p:nvPr/>
        </p:nvPicPr>
        <p:blipFill>
          <a:blip r:embed="rId4"/>
          <a:stretch>
            <a:fillRect/>
          </a:stretch>
        </p:blipFill>
        <p:spPr>
          <a:xfrm>
            <a:off x="2494806" y="2420889"/>
            <a:ext cx="456167" cy="360040"/>
          </a:xfrm>
          <a:prstGeom prst="rect">
            <a:avLst/>
          </a:prstGeom>
        </p:spPr>
      </p:pic>
      <p:pic>
        <p:nvPicPr>
          <p:cNvPr id="5" name="cx396.jpg" descr="id:2147496182;FounderCES"/>
          <p:cNvPicPr/>
          <p:nvPr/>
        </p:nvPicPr>
        <p:blipFill>
          <a:blip r:embed="rId5">
            <a:clrChange>
              <a:clrFrom>
                <a:srgbClr val="FFFFFE"/>
              </a:clrFrom>
              <a:clrTo>
                <a:srgbClr val="FFFFFE">
                  <a:alpha val="0"/>
                </a:srgbClr>
              </a:clrTo>
            </a:clrChange>
          </a:blip>
          <a:stretch>
            <a:fillRect/>
          </a:stretch>
        </p:blipFill>
        <p:spPr>
          <a:xfrm>
            <a:off x="7247334" y="741826"/>
            <a:ext cx="4320480" cy="1805603"/>
          </a:xfrm>
          <a:prstGeom prst="rect">
            <a:avLst/>
          </a:prstGeom>
        </p:spPr>
      </p:pic>
    </p:spTree>
    <p:extLst>
      <p:ext uri="{BB962C8B-B14F-4D97-AF65-F5344CB8AC3E}">
        <p14:creationId xmlns:p14="http://schemas.microsoft.com/office/powerpoint/2010/main" val="7866438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F156B8-EAC4-7D88-1619-C0DAE5CEEA79}"/>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BA0E2127-ECA0-C973-DA92-B05E528839F8}"/>
              </a:ext>
            </a:extLst>
          </p:cNvPr>
          <p:cNvPicPr>
            <a:picLocks noChangeAspect="1"/>
          </p:cNvPicPr>
          <p:nvPr/>
        </p:nvPicPr>
        <p:blipFill>
          <a:blip r:embed="rId2"/>
          <a:stretch>
            <a:fillRect/>
          </a:stretch>
        </p:blipFill>
        <p:spPr>
          <a:xfrm>
            <a:off x="360854" y="1007130"/>
            <a:ext cx="11485848" cy="3862030"/>
          </a:xfrm>
          <a:prstGeom prst="rect">
            <a:avLst/>
          </a:prstGeom>
        </p:spPr>
      </p:pic>
      <p:sp>
        <p:nvSpPr>
          <p:cNvPr id="4" name="内容占位符 3">
            <a:extLst>
              <a:ext uri="{FF2B5EF4-FFF2-40B4-BE49-F238E27FC236}">
                <a16:creationId xmlns:a16="http://schemas.microsoft.com/office/drawing/2014/main" id="{420F799D-7FC5-41C2-20FB-34496719F2B6}"/>
              </a:ext>
            </a:extLst>
          </p:cNvPr>
          <p:cNvSpPr>
            <a:spLocks noGrp="1"/>
          </p:cNvSpPr>
          <p:nvPr>
            <p:ph idx="1"/>
          </p:nvPr>
        </p:nvSpPr>
        <p:spPr>
          <a:xfrm>
            <a:off x="2316286" y="963476"/>
            <a:ext cx="9504538" cy="576248"/>
          </a:xfrm>
        </p:spPr>
        <p:txBody>
          <a:bodyPr/>
          <a:lstStyle/>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电化学中多池装置的解题步骤</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提分绝招.EPS" descr="id:2147493056;FounderCES">
            <a:extLst>
              <a:ext uri="{FF2B5EF4-FFF2-40B4-BE49-F238E27FC236}">
                <a16:creationId xmlns:a16="http://schemas.microsoft.com/office/drawing/2014/main" id="{386EBB95-56B9-4E95-7B1D-E2DEFECF0C21}"/>
              </a:ext>
            </a:extLst>
          </p:cNvPr>
          <p:cNvPicPr>
            <a:picLocks noChangeAspect="1"/>
          </p:cNvPicPr>
          <p:nvPr/>
        </p:nvPicPr>
        <p:blipFill>
          <a:blip r:embed="rId3"/>
          <a:stretch>
            <a:fillRect/>
          </a:stretch>
        </p:blipFill>
        <p:spPr>
          <a:xfrm>
            <a:off x="406574" y="1043944"/>
            <a:ext cx="1935590" cy="440550"/>
          </a:xfrm>
          <a:prstGeom prst="rect">
            <a:avLst/>
          </a:prstGeom>
        </p:spPr>
      </p:pic>
      <p:pic>
        <p:nvPicPr>
          <p:cNvPr id="6" name="KD547.EPS" descr="id:2147496217;FounderCES"/>
          <p:cNvPicPr/>
          <p:nvPr/>
        </p:nvPicPr>
        <p:blipFill>
          <a:blip r:embed="rId4"/>
          <a:stretch>
            <a:fillRect/>
          </a:stretch>
        </p:blipFill>
        <p:spPr>
          <a:xfrm>
            <a:off x="3790950" y="1586513"/>
            <a:ext cx="5162550" cy="3129280"/>
          </a:xfrm>
          <a:prstGeom prst="rect">
            <a:avLst/>
          </a:prstGeom>
        </p:spPr>
      </p:pic>
    </p:spTree>
    <p:extLst>
      <p:ext uri="{BB962C8B-B14F-4D97-AF65-F5344CB8AC3E}">
        <p14:creationId xmlns:p14="http://schemas.microsoft.com/office/powerpoint/2010/main" val="2005040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77204" y="836713"/>
            <a:ext cx="11485848" cy="1224136"/>
          </a:xfrm>
          <a:prstGeom prst="rect">
            <a:avLst/>
          </a:prstGeom>
        </p:spPr>
      </p:pic>
      <p:sp>
        <p:nvSpPr>
          <p:cNvPr id="5" name="内容占位符 4">
            <a:extLst>
              <a:ext uri="{FF2B5EF4-FFF2-40B4-BE49-F238E27FC236}">
                <a16:creationId xmlns:a16="http://schemas.microsoft.com/office/drawing/2014/main" id="{5858F010-DE50-733E-BC4D-E4711DA444BD}"/>
              </a:ext>
            </a:extLst>
          </p:cNvPr>
          <p:cNvSpPr>
            <a:spLocks noGrp="1"/>
          </p:cNvSpPr>
          <p:nvPr>
            <p:ph idx="1"/>
          </p:nvPr>
        </p:nvSpPr>
        <p:spPr>
          <a:xfrm>
            <a:off x="360854" y="882842"/>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金属腐蚀过程中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电化学腐蚀和化学腐蚀往往同时发生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但绝大多数属于电化学腐蚀。电化学腐蚀比化学腐蚀的速率要快得多。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名师点拨.EPS" descr="id:2147492483;FounderCES">
            <a:extLst>
              <a:ext uri="{FF2B5EF4-FFF2-40B4-BE49-F238E27FC236}">
                <a16:creationId xmlns:a16="http://schemas.microsoft.com/office/drawing/2014/main" id="{95D74525-3176-DCB6-EDBF-0BCCF7C7E721}"/>
              </a:ext>
            </a:extLst>
          </p:cNvPr>
          <p:cNvPicPr>
            <a:picLocks noChangeAspect="1"/>
          </p:cNvPicPr>
          <p:nvPr/>
        </p:nvPicPr>
        <p:blipFill>
          <a:blip r:embed="rId3"/>
          <a:stretch>
            <a:fillRect/>
          </a:stretch>
        </p:blipFill>
        <p:spPr>
          <a:xfrm>
            <a:off x="400948" y="927134"/>
            <a:ext cx="1997250" cy="467071"/>
          </a:xfrm>
          <a:prstGeom prst="rect">
            <a:avLst/>
          </a:prstGeom>
        </p:spPr>
      </p:pic>
    </p:spTree>
    <p:extLst>
      <p:ext uri="{BB962C8B-B14F-4D97-AF65-F5344CB8AC3E}">
        <p14:creationId xmlns:p14="http://schemas.microsoft.com/office/powerpoint/2010/main" val="2032002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id="{E6D5D934-9A9C-EB71-892C-7C2FC7CCCDC1}"/>
              </a:ext>
            </a:extLst>
          </p:cNvPr>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钢铁的电化学腐蚀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2" name="表格 1"/>
              <p:cNvGraphicFramePr>
                <a:graphicFrameLocks noGrp="1"/>
              </p:cNvGraphicFramePr>
              <p:nvPr>
                <p:extLst>
                  <p:ext uri="{D42A27DB-BD31-4B8C-83A1-F6EECF244321}">
                    <p14:modId xmlns:p14="http://schemas.microsoft.com/office/powerpoint/2010/main" val="3598873164"/>
                  </p:ext>
                </p:extLst>
              </p:nvPr>
            </p:nvGraphicFramePr>
            <p:xfrm>
              <a:off x="360852" y="1407150"/>
              <a:ext cx="11485849" cy="4393469"/>
            </p:xfrm>
            <a:graphic>
              <a:graphicData uri="http://schemas.openxmlformats.org/drawingml/2006/table">
                <a:tbl>
                  <a:tblPr firstRow="1" firstCol="1" bandRow="1"/>
                  <a:tblGrid>
                    <a:gridCol w="1413874">
                      <a:extLst>
                        <a:ext uri="{9D8B030D-6E8A-4147-A177-3AD203B41FA5}">
                          <a16:colId xmlns:a16="http://schemas.microsoft.com/office/drawing/2014/main" val="403883508"/>
                        </a:ext>
                      </a:extLst>
                    </a:gridCol>
                    <a:gridCol w="3816424">
                      <a:extLst>
                        <a:ext uri="{9D8B030D-6E8A-4147-A177-3AD203B41FA5}">
                          <a16:colId xmlns:a16="http://schemas.microsoft.com/office/drawing/2014/main" val="115493557"/>
                        </a:ext>
                      </a:extLst>
                    </a:gridCol>
                    <a:gridCol w="6255551">
                      <a:extLst>
                        <a:ext uri="{9D8B030D-6E8A-4147-A177-3AD203B41FA5}">
                          <a16:colId xmlns:a16="http://schemas.microsoft.com/office/drawing/2014/main" val="630095970"/>
                        </a:ext>
                      </a:extLst>
                    </a:gridCol>
                  </a:tblGrid>
                  <a:tr h="50854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析氢腐蚀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吸氧腐蚀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279070916"/>
                      </a:ext>
                    </a:extLst>
                  </a:tr>
                  <a:tr h="196700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示意图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a:endParaRPr lang="zh-CN" altLang="en-US"/>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00475160"/>
                      </a:ext>
                    </a:extLst>
                  </a:tr>
                  <a:tr h="50854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水膜酸性较强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水膜酸性很弱或呈中性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44660021"/>
                      </a:ext>
                    </a:extLst>
                  </a:tr>
                  <a:tr h="6464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负极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139521199"/>
                      </a:ext>
                    </a:extLst>
                  </a:tr>
                  <a:tr h="6464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正极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90619092"/>
                      </a:ext>
                    </a:extLst>
                  </a:tr>
                </a:tbl>
              </a:graphicData>
            </a:graphic>
          </p:graphicFrame>
        </mc:Choice>
        <mc:Fallback>
          <p:graphicFrame>
            <p:nvGraphicFramePr>
              <p:cNvPr id="2" name="表格 1"/>
              <p:cNvGraphicFramePr>
                <a:graphicFrameLocks noGrp="1"/>
              </p:cNvGraphicFramePr>
              <p:nvPr>
                <p:extLst>
                  <p:ext uri="{D42A27DB-BD31-4B8C-83A1-F6EECF244321}">
                    <p14:modId xmlns:p14="http://schemas.microsoft.com/office/powerpoint/2010/main" val="3598873164"/>
                  </p:ext>
                </p:extLst>
              </p:nvPr>
            </p:nvGraphicFramePr>
            <p:xfrm>
              <a:off x="360852" y="1407150"/>
              <a:ext cx="11485849" cy="4393469"/>
            </p:xfrm>
            <a:graphic>
              <a:graphicData uri="http://schemas.openxmlformats.org/drawingml/2006/table">
                <a:tbl>
                  <a:tblPr firstRow="1" firstCol="1" bandRow="1"/>
                  <a:tblGrid>
                    <a:gridCol w="1413874">
                      <a:extLst>
                        <a:ext uri="{9D8B030D-6E8A-4147-A177-3AD203B41FA5}">
                          <a16:colId xmlns:a16="http://schemas.microsoft.com/office/drawing/2014/main" val="403883508"/>
                        </a:ext>
                      </a:extLst>
                    </a:gridCol>
                    <a:gridCol w="3816424">
                      <a:extLst>
                        <a:ext uri="{9D8B030D-6E8A-4147-A177-3AD203B41FA5}">
                          <a16:colId xmlns:a16="http://schemas.microsoft.com/office/drawing/2014/main" val="115493557"/>
                        </a:ext>
                      </a:extLst>
                    </a:gridCol>
                    <a:gridCol w="6255551">
                      <a:extLst>
                        <a:ext uri="{9D8B030D-6E8A-4147-A177-3AD203B41FA5}">
                          <a16:colId xmlns:a16="http://schemas.microsoft.com/office/drawing/2014/main" val="630095970"/>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析氢腐蚀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吸氧腐蚀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279070916"/>
                      </a:ext>
                    </a:extLst>
                  </a:tr>
                  <a:tr h="196700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示意图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a:endParaRPr lang="zh-CN" altLang="en-US"/>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00475160"/>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水膜酸性较强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水膜酸性很弱或呈中性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44660021"/>
                      </a:ext>
                    </a:extLst>
                  </a:tr>
                  <a:tr h="66459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负极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4096" t="-463303" r="-121" b="-108257"/>
                          </a:stretch>
                        </a:blipFill>
                      </a:tcPr>
                    </a:tc>
                    <a:tc hMerge="1">
                      <a:txBody>
                        <a:bodyPr/>
                        <a:lstStyle/>
                        <a:p>
                          <a:endParaRPr lang="zh-CN" altLang="en-US"/>
                        </a:p>
                      </a:txBody>
                      <a:tcPr/>
                    </a:tc>
                    <a:extLst>
                      <a:ext uri="{0D108BD9-81ED-4DB2-BD59-A6C34878D82A}">
                        <a16:rowId xmlns:a16="http://schemas.microsoft.com/office/drawing/2014/main" val="2139521199"/>
                      </a:ext>
                    </a:extLst>
                  </a:tr>
                  <a:tr h="66459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正极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37220" t="-563303" r="-164377" b="-8257"/>
                          </a:stretch>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83642" t="-563303" r="-195" b="-8257"/>
                          </a:stretch>
                        </a:blipFill>
                      </a:tcPr>
                    </a:tc>
                    <a:extLst>
                      <a:ext uri="{0D108BD9-81ED-4DB2-BD59-A6C34878D82A}">
                        <a16:rowId xmlns:a16="http://schemas.microsoft.com/office/drawing/2014/main" val="3090619092"/>
                      </a:ext>
                    </a:extLst>
                  </a:tr>
                </a:tbl>
              </a:graphicData>
            </a:graphic>
          </p:graphicFrame>
        </mc:Fallback>
      </mc:AlternateContent>
      <p:pic>
        <p:nvPicPr>
          <p:cNvPr id="1026" name="kd5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8781" y="2098075"/>
            <a:ext cx="3155029" cy="1585135"/>
          </a:xfrm>
          <a:prstGeom prst="rect">
            <a:avLst/>
          </a:prstGeom>
          <a:noFill/>
          <a:extLst>
            <a:ext uri="{909E8E84-426E-40DD-AFC4-6F175D3DCCD1}">
              <a14:hiddenFill xmlns:a14="http://schemas.microsoft.com/office/drawing/2010/main">
                <a:solidFill>
                  <a:srgbClr val="FFFFFF"/>
                </a:solidFill>
              </a14:hiddenFill>
            </a:ext>
          </a:extLst>
        </p:spPr>
      </p:pic>
      <p:pic>
        <p:nvPicPr>
          <p:cNvPr id="1025" name="kd54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7533" y="2189150"/>
            <a:ext cx="3063580" cy="1432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3425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extLst>
                  <p:ext uri="{D42A27DB-BD31-4B8C-83A1-F6EECF244321}">
                    <p14:modId xmlns:p14="http://schemas.microsoft.com/office/powerpoint/2010/main" val="765056913"/>
                  </p:ext>
                </p:extLst>
              </p:nvPr>
            </p:nvGraphicFramePr>
            <p:xfrm>
              <a:off x="360852" y="908720"/>
              <a:ext cx="11485849" cy="3138426"/>
            </p:xfrm>
            <a:graphic>
              <a:graphicData uri="http://schemas.openxmlformats.org/drawingml/2006/table">
                <a:tbl>
                  <a:tblPr firstRow="1" firstCol="1" bandRow="1"/>
                  <a:tblGrid>
                    <a:gridCol w="1413874">
                      <a:extLst>
                        <a:ext uri="{9D8B030D-6E8A-4147-A177-3AD203B41FA5}">
                          <a16:colId xmlns:a16="http://schemas.microsoft.com/office/drawing/2014/main" val="403883508"/>
                        </a:ext>
                      </a:extLst>
                    </a:gridCol>
                    <a:gridCol w="3816424">
                      <a:extLst>
                        <a:ext uri="{9D8B030D-6E8A-4147-A177-3AD203B41FA5}">
                          <a16:colId xmlns:a16="http://schemas.microsoft.com/office/drawing/2014/main" val="115493557"/>
                        </a:ext>
                      </a:extLst>
                    </a:gridCol>
                    <a:gridCol w="6255551">
                      <a:extLst>
                        <a:ext uri="{9D8B030D-6E8A-4147-A177-3AD203B41FA5}">
                          <a16:colId xmlns:a16="http://schemas.microsoft.com/office/drawing/2014/main" val="630095970"/>
                        </a:ext>
                      </a:extLst>
                    </a:gridCol>
                  </a:tblGrid>
                  <a:tr h="32201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析氢腐蚀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吸氧腐蚀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279070916"/>
                      </a:ext>
                    </a:extLst>
                  </a:tr>
                  <a:tr h="71196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总反应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133" marR="39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133" marR="39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95662990"/>
                      </a:ext>
                    </a:extLst>
                  </a:tr>
                  <a:tr h="78001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其他反应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133" marR="39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613409127"/>
                      </a:ext>
                    </a:extLst>
                  </a:tr>
                  <a:tr h="32201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通常两种腐蚀同时存在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但后者更普遍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133" marR="39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091108101"/>
                      </a:ext>
                    </a:extLst>
                  </a:tr>
                </a:tbl>
              </a:graphicData>
            </a:graphic>
          </p:graphicFrame>
        </mc:Choice>
        <mc:Fallback xmlns="">
          <p:graphicFrame>
            <p:nvGraphicFramePr>
              <p:cNvPr id="2" name="表格 1"/>
              <p:cNvGraphicFramePr>
                <a:graphicFrameLocks noGrp="1"/>
              </p:cNvGraphicFramePr>
              <p:nvPr>
                <p:extLst>
                  <p:ext uri="{D42A27DB-BD31-4B8C-83A1-F6EECF244321}">
                    <p14:modId xmlns:p14="http://schemas.microsoft.com/office/powerpoint/2010/main" val="765056913"/>
                  </p:ext>
                </p:extLst>
              </p:nvPr>
            </p:nvGraphicFramePr>
            <p:xfrm>
              <a:off x="360852" y="908720"/>
              <a:ext cx="11485849" cy="2944244"/>
            </p:xfrm>
            <a:graphic>
              <a:graphicData uri="http://schemas.openxmlformats.org/drawingml/2006/table">
                <a:tbl>
                  <a:tblPr firstRow="1" firstCol="1" bandRow="1"/>
                  <a:tblGrid>
                    <a:gridCol w="1413874">
                      <a:extLst>
                        <a:ext uri="{9D8B030D-6E8A-4147-A177-3AD203B41FA5}">
                          <a16:colId xmlns:a16="http://schemas.microsoft.com/office/drawing/2014/main" val="403883508"/>
                        </a:ext>
                      </a:extLst>
                    </a:gridCol>
                    <a:gridCol w="3816424">
                      <a:extLst>
                        <a:ext uri="{9D8B030D-6E8A-4147-A177-3AD203B41FA5}">
                          <a16:colId xmlns:a16="http://schemas.microsoft.com/office/drawing/2014/main" val="115493557"/>
                        </a:ext>
                      </a:extLst>
                    </a:gridCol>
                    <a:gridCol w="6255551">
                      <a:extLst>
                        <a:ext uri="{9D8B030D-6E8A-4147-A177-3AD203B41FA5}">
                          <a16:colId xmlns:a16="http://schemas.microsoft.com/office/drawing/2014/main" val="630095970"/>
                        </a:ext>
                      </a:extLst>
                    </a:gridCol>
                  </a:tblGrid>
                  <a:tr h="4792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析氢腐蚀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吸氧腐蚀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279070916"/>
                      </a:ext>
                    </a:extLst>
                  </a:tr>
                  <a:tr h="711964">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总反应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39133" marR="39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37220" t="-68376" r="-164377" b="-269231"/>
                          </a:stretch>
                        </a:blipFill>
                      </a:tcPr>
                    </a:tc>
                    <a:tc>
                      <a:txBody>
                        <a:bodyPr/>
                        <a:lstStyle/>
                        <a:p>
                          <a:endParaRPr lang="zh-CN"/>
                        </a:p>
                      </a:txBody>
                      <a:tcPr marL="39133" marR="39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83642" t="-68376" r="-195" b="-269231"/>
                          </a:stretch>
                        </a:blipFill>
                      </a:tcPr>
                    </a:tc>
                    <a:extLst>
                      <a:ext uri="{0D108BD9-81ED-4DB2-BD59-A6C34878D82A}">
                        <a16:rowId xmlns:a16="http://schemas.microsoft.com/office/drawing/2014/main" val="4195662990"/>
                      </a:ext>
                    </a:extLst>
                  </a:tr>
                  <a:tr h="1273810">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其他反应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endParaRPr lang="zh-CN"/>
                        </a:p>
                      </a:txBody>
                      <a:tcPr marL="39133" marR="39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4096" t="-94258" r="-121" b="-50718"/>
                          </a:stretch>
                        </a:blipFill>
                      </a:tcPr>
                    </a:tc>
                    <a:tc hMerge="1">
                      <a:txBody>
                        <a:bodyPr/>
                        <a:lstStyle/>
                        <a:p>
                          <a:endParaRPr lang="zh-CN" altLang="en-US"/>
                        </a:p>
                      </a:txBody>
                      <a:tcPr/>
                    </a:tc>
                    <a:extLst>
                      <a:ext uri="{0D108BD9-81ED-4DB2-BD59-A6C34878D82A}">
                        <a16:rowId xmlns:a16="http://schemas.microsoft.com/office/drawing/2014/main" val="1613409127"/>
                      </a:ext>
                    </a:extLst>
                  </a:tr>
                  <a:tr h="4792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通常两种腐蚀同时存在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但后者更普遍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133" marR="391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091108101"/>
                      </a:ext>
                    </a:extLst>
                  </a:tr>
                </a:tbl>
              </a:graphicData>
            </a:graphic>
          </p:graphicFrame>
        </mc:Fallback>
      </mc:AlternateContent>
    </p:spTree>
    <p:extLst>
      <p:ext uri="{BB962C8B-B14F-4D97-AF65-F5344CB8AC3E}">
        <p14:creationId xmlns:p14="http://schemas.microsoft.com/office/powerpoint/2010/main" val="2741234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1AB8EF75-29CA-3CCE-BB54-9CDD672158C2}"/>
              </a:ext>
            </a:extLst>
          </p:cNvPr>
          <p:cNvPicPr>
            <a:picLocks noChangeAspect="1"/>
          </p:cNvPicPr>
          <p:nvPr/>
        </p:nvPicPr>
        <p:blipFill>
          <a:blip r:embed="rId2"/>
          <a:stretch>
            <a:fillRect/>
          </a:stretch>
        </p:blipFill>
        <p:spPr>
          <a:xfrm>
            <a:off x="360854" y="833226"/>
            <a:ext cx="11485848" cy="1705800"/>
          </a:xfrm>
          <a:prstGeom prst="rect">
            <a:avLst/>
          </a:prstGeom>
        </p:spPr>
      </p:pic>
      <p:sp>
        <p:nvSpPr>
          <p:cNvPr id="4" name="内容占位符 4">
            <a:extLst>
              <a:ext uri="{FF2B5EF4-FFF2-40B4-BE49-F238E27FC236}">
                <a16:creationId xmlns:a16="http://schemas.microsoft.com/office/drawing/2014/main" id="{4FB77D91-2976-E548-C857-BA22AC56379E}"/>
              </a:ext>
            </a:extLst>
          </p:cNvPr>
          <p:cNvSpPr>
            <a:spLocks noGrp="1"/>
          </p:cNvSpPr>
          <p:nvPr>
            <p:ph idx="1"/>
          </p:nvPr>
        </p:nvSpPr>
        <p:spPr>
          <a:xfrm>
            <a:off x="360854" y="810578"/>
            <a:ext cx="11485848" cy="1754326"/>
          </a:xfrm>
        </p:spPr>
        <p:txBody>
          <a:bodyPr/>
          <a:lstStyle/>
          <a:p>
            <a:pPr hangingPunct="0">
              <a:spcAft>
                <a:spcPts val="0"/>
              </a:spcAft>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电化学腐蚀中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只有在金属活动性顺序中位于氢之前的金属才可能发生析氢腐蚀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而位于氢之后的金属只能发生吸氧腐蚀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吸氧腐蚀是金属腐蚀的主要形式。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2483;FounderCES">
            <a:extLst>
              <a:ext uri="{FF2B5EF4-FFF2-40B4-BE49-F238E27FC236}">
                <a16:creationId xmlns:a16="http://schemas.microsoft.com/office/drawing/2014/main" id="{95D74525-3176-DCB6-EDBF-0BCCF7C7E721}"/>
              </a:ext>
            </a:extLst>
          </p:cNvPr>
          <p:cNvPicPr>
            <a:picLocks noChangeAspect="1"/>
          </p:cNvPicPr>
          <p:nvPr/>
        </p:nvPicPr>
        <p:blipFill>
          <a:blip r:embed="rId3"/>
          <a:stretch>
            <a:fillRect/>
          </a:stretch>
        </p:blipFill>
        <p:spPr>
          <a:xfrm>
            <a:off x="478582" y="880748"/>
            <a:ext cx="1997250" cy="467071"/>
          </a:xfrm>
          <a:prstGeom prst="rect">
            <a:avLst/>
          </a:prstGeom>
        </p:spPr>
      </p:pic>
    </p:spTree>
    <p:extLst>
      <p:ext uri="{BB962C8B-B14F-4D97-AF65-F5344CB8AC3E}">
        <p14:creationId xmlns:p14="http://schemas.microsoft.com/office/powerpoint/2010/main" val="920535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a:extLst>
              <a:ext uri="{FF2B5EF4-FFF2-40B4-BE49-F238E27FC236}">
                <a16:creationId xmlns:a16="http://schemas.microsoft.com/office/drawing/2014/main" id="{4D32677E-A58A-4DAA-012B-ECFEC6351793}"/>
              </a:ext>
            </a:extLst>
          </p:cNvPr>
          <p:cNvSpPr>
            <a:spLocks noGrp="1"/>
          </p:cNvSpPr>
          <p:nvPr>
            <p:ph idx="1"/>
          </p:nvPr>
        </p:nvSpPr>
        <p:spPr>
          <a:xfrm>
            <a:off x="360854" y="701322"/>
            <a:ext cx="11485848" cy="5932393"/>
          </a:xfrm>
        </p:spPr>
        <p:txBody>
          <a:bodyPr/>
          <a:lstStyle/>
          <a:p>
            <a:pPr hangingPunct="0">
              <a:spcAft>
                <a:spcPts val="0"/>
              </a:spcAft>
            </a:pPr>
            <a:r>
              <a:rPr lang="en-US" altLang="zh-CN" sz="23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金属的防护</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改变金属材料的组成</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在金属中添加其他金属或非金属制成性能优异的合金。如把镍、铬等加入普通钢中制成不锈钢；钛合金不仅具有优异的抗腐蚀性能，还具有良好的生物相容性。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在金属表面覆盖保护层</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金属表面覆盖致密的保护层，将金属制品与周围物质隔开是一种普遍采用的防护方法。例如，在钢铁制品的表面喷涂油漆、矿物性油脂或覆盖搪瓷、塑料等；用电镀等方法在钢铁表面镀上一层锌、锡、铬、镍等金属；用化学方法在钢铁部件表面进行发蓝处理</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生成一层致密的四氧化三铁薄膜</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；利用阳极氧化处理铝制品的表面，使之形成致密的氧化膜而钝化等。另外，采用离子注入、表面渗镀等方式在金属表面也可以形成稳定的钝化膜。</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774519"/>
            <a:ext cx="1588693" cy="500939"/>
          </a:xfrm>
          <a:prstGeom prst="rect">
            <a:avLst/>
          </a:prstGeom>
        </p:spPr>
      </p:pic>
    </p:spTree>
    <p:extLst>
      <p:ext uri="{BB962C8B-B14F-4D97-AF65-F5344CB8AC3E}">
        <p14:creationId xmlns:p14="http://schemas.microsoft.com/office/powerpoint/2010/main" val="3429064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id="{70D05AF3-8C44-72C9-CDBF-874B294105E2}"/>
              </a:ext>
            </a:extLst>
          </p:cNvPr>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电化学保护法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金属在发生电化学腐蚀时，总是作为原电池负极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的金属被腐蚀，作为正极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阴极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的金属不被腐蚀。如果能使被保护的金属成为阴极，则该金属就不易被腐蚀。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牺牲阳极法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原电池原理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被保护金属作正极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，活泼性强的金属作负极。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mm747.jpg" descr="id:2147496035;FounderCES"/>
          <p:cNvPicPr/>
          <p:nvPr/>
        </p:nvPicPr>
        <p:blipFill>
          <a:blip r:embed="rId2"/>
          <a:stretch>
            <a:fillRect/>
          </a:stretch>
        </p:blipFill>
        <p:spPr>
          <a:xfrm>
            <a:off x="4427695" y="4183918"/>
            <a:ext cx="3352165" cy="1943100"/>
          </a:xfrm>
          <a:prstGeom prst="rect">
            <a:avLst/>
          </a:prstGeom>
        </p:spPr>
      </p:pic>
    </p:spTree>
    <p:extLst>
      <p:ext uri="{BB962C8B-B14F-4D97-AF65-F5344CB8AC3E}">
        <p14:creationId xmlns:p14="http://schemas.microsoft.com/office/powerpoint/2010/main" val="3698984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0EEC5A-C123-433F-11F0-A95A33BDD6CB}"/>
            </a:ext>
          </a:extLst>
        </p:cNvPr>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外加电流法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原理：电解池原理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方法：被保护的金属作阴极，用惰性电极作为辅助阳极，两者均放在电解质溶液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如海水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里，外接直流电源。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mm751.jpg" descr="id:2147496042;FounderCES"/>
          <p:cNvPicPr/>
          <p:nvPr/>
        </p:nvPicPr>
        <p:blipFill>
          <a:blip r:embed="rId2"/>
          <a:stretch>
            <a:fillRect/>
          </a:stretch>
        </p:blipFill>
        <p:spPr>
          <a:xfrm>
            <a:off x="4006974" y="3054444"/>
            <a:ext cx="3168352" cy="1888922"/>
          </a:xfrm>
          <a:prstGeom prst="rect">
            <a:avLst/>
          </a:prstGeom>
        </p:spPr>
      </p:pic>
    </p:spTree>
    <p:extLst>
      <p:ext uri="{BB962C8B-B14F-4D97-AF65-F5344CB8AC3E}">
        <p14:creationId xmlns:p14="http://schemas.microsoft.com/office/powerpoint/2010/main" val="3650673880"/>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TotalTime>
  <Words>1185</Words>
  <Application>Microsoft Office PowerPoint</Application>
  <PresentationFormat>自定义</PresentationFormat>
  <Paragraphs>111</Paragraphs>
  <Slides>22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427</cp:revision>
  <dcterms:created xsi:type="dcterms:W3CDTF">2020-11-06T05:24:00Z</dcterms:created>
  <dcterms:modified xsi:type="dcterms:W3CDTF">2025-06-27T04:39:07Z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